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3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204" y="1201179"/>
            <a:ext cx="6685588" cy="5227109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14" spc="-99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893" y="6545437"/>
            <a:ext cx="5721965" cy="2566035"/>
          </a:xfrm>
        </p:spPr>
        <p:txBody>
          <a:bodyPr>
            <a:normAutofit/>
          </a:bodyPr>
          <a:lstStyle>
            <a:lvl1pPr marL="0" indent="0" algn="l">
              <a:buNone/>
              <a:defRPr sz="2315">
                <a:solidFill>
                  <a:schemeClr val="bg1"/>
                </a:solidFill>
                <a:latin typeface="+mj-lt"/>
              </a:defRPr>
            </a:lvl1pPr>
            <a:lvl2pPr marL="377967" indent="0" algn="ctr">
              <a:buNone/>
              <a:defRPr sz="2315"/>
            </a:lvl2pPr>
            <a:lvl3pPr marL="755934" indent="0" algn="ctr">
              <a:buNone/>
              <a:defRPr sz="1984"/>
            </a:lvl3pPr>
            <a:lvl4pPr marL="1133902" indent="0" algn="ctr">
              <a:buNone/>
              <a:defRPr sz="1653"/>
            </a:lvl4pPr>
            <a:lvl5pPr marL="1511869" indent="0" algn="ctr">
              <a:buNone/>
              <a:defRPr sz="1653"/>
            </a:lvl5pPr>
            <a:lvl6pPr marL="1889836" indent="0" algn="ctr">
              <a:buNone/>
              <a:defRPr sz="1653"/>
            </a:lvl6pPr>
            <a:lvl7pPr marL="2267803" indent="0" algn="ctr">
              <a:buNone/>
              <a:defRPr sz="1653"/>
            </a:lvl7pPr>
            <a:lvl8pPr marL="2645771" indent="0" algn="ctr">
              <a:buNone/>
              <a:defRPr sz="1653"/>
            </a:lvl8pPr>
            <a:lvl9pPr marL="3023738" indent="0" algn="ctr">
              <a:buNone/>
              <a:defRPr sz="16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4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1705" y="1084031"/>
            <a:ext cx="1630055" cy="74842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386" y="1113733"/>
            <a:ext cx="4795669" cy="84198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7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04" y="1196428"/>
            <a:ext cx="6684643" cy="523186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14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892" y="6528078"/>
            <a:ext cx="5720784" cy="2566035"/>
          </a:xfrm>
        </p:spPr>
        <p:txBody>
          <a:bodyPr anchor="t">
            <a:normAutofit/>
          </a:bodyPr>
          <a:lstStyle>
            <a:lvl1pPr marL="0" indent="0">
              <a:buNone/>
              <a:defRPr sz="2315">
                <a:solidFill>
                  <a:schemeClr val="tx1"/>
                </a:solidFill>
                <a:latin typeface="+mj-lt"/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562" y="3107754"/>
            <a:ext cx="3146715" cy="5873369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5"/>
            </a:lvl3pPr>
            <a:lvl4pPr>
              <a:defRPr sz="1240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3394" y="3107754"/>
            <a:ext cx="3146715" cy="5873369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5"/>
            </a:lvl3pPr>
            <a:lvl4pPr>
              <a:defRPr sz="1240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562" y="3167944"/>
            <a:ext cx="3146715" cy="1127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3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62" y="4265734"/>
            <a:ext cx="3146715" cy="4989513"/>
          </a:xfrm>
        </p:spPr>
        <p:txBody>
          <a:bodyPr/>
          <a:lstStyle>
            <a:lvl1pPr>
              <a:defRPr sz="1736"/>
            </a:lvl1pPr>
            <a:lvl2pPr>
              <a:defRPr sz="1488"/>
            </a:lvl2pPr>
            <a:lvl3pPr>
              <a:defRPr sz="1323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0480" y="3164777"/>
            <a:ext cx="3146715" cy="11262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3" b="0" cap="all" baseline="0">
                <a:latin typeface="+mj-lt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0480" y="4262469"/>
            <a:ext cx="3146715" cy="4989513"/>
          </a:xfrm>
        </p:spPr>
        <p:txBody>
          <a:bodyPr/>
          <a:lstStyle>
            <a:lvl1pPr>
              <a:defRPr sz="1736"/>
            </a:lvl1pPr>
            <a:lvl2pPr>
              <a:defRPr sz="1488"/>
            </a:lvl2pPr>
            <a:lvl3pPr>
              <a:defRPr sz="1323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8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797" y="0"/>
            <a:ext cx="2834878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22501" y="845433"/>
            <a:ext cx="2097810" cy="299370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976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79" y="1187979"/>
            <a:ext cx="3779838" cy="7127875"/>
          </a:xfrm>
        </p:spPr>
        <p:txBody>
          <a:bodyPr/>
          <a:lstStyle>
            <a:lvl1pPr>
              <a:defRPr sz="1819"/>
            </a:lvl1pPr>
            <a:lvl2pPr>
              <a:defRPr sz="1571"/>
            </a:lvl2pPr>
            <a:lvl3pPr>
              <a:defRPr sz="1405"/>
            </a:lvl3pPr>
            <a:lvl4pPr>
              <a:defRPr sz="1240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1540" y="3915987"/>
            <a:ext cx="2107259" cy="4875060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100000"/>
              </a:lnSpc>
              <a:spcBef>
                <a:spcPts val="99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40">
                <a:solidFill>
                  <a:srgbClr val="404040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marL="0" marR="0" lvl="0" indent="0" algn="l" defTabSz="755934" rtl="0" eaLnBrk="1" fontAlgn="auto" latinLnBrk="0" hangingPunct="1">
              <a:lnSpc>
                <a:spcPct val="100000"/>
              </a:lnSpc>
              <a:spcBef>
                <a:spcPts val="115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1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53" y="8447855"/>
            <a:ext cx="6684643" cy="956125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1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559675" cy="831110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61"/>
              </a:spcBef>
              <a:buNone/>
              <a:defRPr sz="2645">
                <a:solidFill>
                  <a:srgbClr val="4D4D4D"/>
                </a:solidFill>
              </a:defRPr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562" y="9213442"/>
            <a:ext cx="5722674" cy="83158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92"/>
              </a:spcBef>
              <a:buNone/>
              <a:defRPr sz="1157">
                <a:solidFill>
                  <a:srgbClr val="262626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93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515" y="778786"/>
            <a:ext cx="6679681" cy="2585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325" y="3107756"/>
            <a:ext cx="6667870" cy="587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5232" y="9997183"/>
            <a:ext cx="2551390" cy="356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5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83A2FC57-6B01-4549-8B7E-D854486B5AE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232" y="10218955"/>
            <a:ext cx="3118366" cy="356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5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7840" y="9088740"/>
            <a:ext cx="1814322" cy="21780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7A5ABEA0-A344-4FCB-8EC1-0AA48B6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968" kern="1200" spc="-99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5593" indent="-75593" algn="l" defTabSz="755934" rtl="0" eaLnBrk="1" latinLnBrk="0" hangingPunct="1">
        <a:lnSpc>
          <a:spcPct val="85000"/>
        </a:lnSpc>
        <a:spcBef>
          <a:spcPts val="1075"/>
        </a:spcBef>
        <a:buFont typeface="Arial" pitchFamily="34" charset="0"/>
        <a:buChar char=" "/>
        <a:defRPr sz="198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26780" indent="-283475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98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53561" indent="-453561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653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0341" indent="-680341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07121" indent="-907121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92040" indent="-188984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57380" indent="-188984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22720" indent="-188984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488060" indent="-188984" algn="l" defTabSz="755934" rtl="0" eaLnBrk="1" latinLnBrk="0" hangingPunct="1">
        <a:lnSpc>
          <a:spcPct val="85000"/>
        </a:lnSpc>
        <a:spcBef>
          <a:spcPts val="496"/>
        </a:spcBef>
        <a:buFont typeface="Arial" pitchFamily="34" charset="0"/>
        <a:buChar char=" "/>
        <a:defRPr sz="148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043" y="266528"/>
            <a:ext cx="6685588" cy="203488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dirty="0"/>
              <a:t>11th INTERNATIONAL GEOREGNET SUMMER SCHOOL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3200" dirty="0"/>
              <a:t>„Regional development and climate</a:t>
            </a:r>
            <a:br>
              <a:rPr lang="en-US" sz="3200" dirty="0"/>
            </a:br>
            <a:r>
              <a:rPr lang="en-US" sz="3200" dirty="0"/>
              <a:t>change – geographic perspectives“</a:t>
            </a:r>
            <a:br>
              <a:rPr lang="en-US" sz="3200" dirty="0"/>
            </a:br>
            <a:r>
              <a:rPr lang="en-US" sz="2400" u="sng" dirty="0"/>
              <a:t>4.09.-15.09.2023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7845" y="5820220"/>
            <a:ext cx="3248791" cy="2667636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attend?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  <a:latin typeface="+mj-lt"/>
              </a:rPr>
              <a:t>Students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i="0" dirty="0">
                <a:solidFill>
                  <a:schemeClr val="bg1"/>
                </a:solidFill>
                <a:latin typeface="+mj-lt"/>
              </a:rPr>
              <a:t>PhD students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i="0" dirty="0">
                <a:solidFill>
                  <a:schemeClr val="bg1"/>
                </a:solidFill>
                <a:latin typeface="+mj-lt"/>
              </a:rPr>
              <a:t>Lecturers</a:t>
            </a:r>
            <a:endParaRPr lang="hr-HR" sz="1800" i="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u="sng" dirty="0"/>
              <a:t>No </a:t>
            </a:r>
            <a:r>
              <a:rPr lang="hr-HR" sz="1800" u="sng" dirty="0" err="1"/>
              <a:t>participation</a:t>
            </a:r>
            <a:r>
              <a:rPr lang="hr-HR" sz="1800" u="sng" dirty="0"/>
              <a:t> </a:t>
            </a:r>
            <a:r>
              <a:rPr lang="hr-HR" sz="1800" u="sng" dirty="0" err="1"/>
              <a:t>fee</a:t>
            </a:r>
            <a:endParaRPr lang="hr-HR" sz="1800" u="sng" dirty="0"/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S</a:t>
            </a:r>
            <a:r>
              <a:rPr lang="en-US" sz="1800" dirty="0" err="1"/>
              <a:t>cholarship</a:t>
            </a:r>
            <a:r>
              <a:rPr lang="hr-HR" sz="1800" dirty="0"/>
              <a:t> (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20 € per </a:t>
            </a:r>
            <a:r>
              <a:rPr lang="hr-HR" sz="1800" i="0" dirty="0" err="1">
                <a:solidFill>
                  <a:schemeClr val="bg1"/>
                </a:solidFill>
                <a:latin typeface="+mj-lt"/>
              </a:rPr>
              <a:t>day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900" dirty="0"/>
              <a:t>Deadline for applications</a:t>
            </a:r>
            <a:r>
              <a:rPr lang="en-US" sz="2600" dirty="0"/>
              <a:t> </a:t>
            </a:r>
            <a:r>
              <a:rPr lang="hr-HR" sz="1800" u="sng" dirty="0"/>
              <a:t>30</a:t>
            </a:r>
            <a:r>
              <a:rPr lang="en-US" sz="1800" u="sng" dirty="0"/>
              <a:t>.04.2023</a:t>
            </a:r>
            <a:endParaRPr lang="en-US" sz="2600" u="sng" dirty="0"/>
          </a:p>
        </p:txBody>
      </p:sp>
      <p:pic>
        <p:nvPicPr>
          <p:cNvPr id="4" name="Obraz 14">
            <a:extLst>
              <a:ext uri="{FF2B5EF4-FFF2-40B4-BE49-F238E27FC236}">
                <a16:creationId xmlns:a16="http://schemas.microsoft.com/office/drawing/2014/main" id="{6B5518DB-4F9D-4E81-BF1F-CDCC6BD544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0" y="9204960"/>
            <a:ext cx="1492317" cy="12535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84" y="9204960"/>
            <a:ext cx="3684700" cy="1308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11" y="9087021"/>
            <a:ext cx="1422904" cy="142611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87524" y="5820220"/>
            <a:ext cx="3492313" cy="266763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755934" rtl="0" eaLnBrk="1" latinLnBrk="0" hangingPunct="1">
              <a:lnSpc>
                <a:spcPct val="85000"/>
              </a:lnSpc>
              <a:spcBef>
                <a:spcPts val="1075"/>
              </a:spcBef>
              <a:buFont typeface="Arial" pitchFamily="34" charset="0"/>
              <a:buNone/>
              <a:defRPr sz="2315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2315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98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Organizer: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800" dirty="0"/>
              <a:t>University of Zadar</a:t>
            </a:r>
            <a:endParaRPr lang="hr-HR" sz="1800" dirty="0"/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800" dirty="0"/>
              <a:t>Department of Geography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800" dirty="0" err="1"/>
              <a:t>Franje</a:t>
            </a:r>
            <a:r>
              <a:rPr lang="en-US" sz="1800" dirty="0"/>
              <a:t> </a:t>
            </a:r>
            <a:r>
              <a:rPr lang="en-US" sz="1800" dirty="0" err="1"/>
              <a:t>Tuđmana</a:t>
            </a:r>
            <a:r>
              <a:rPr lang="en-US" sz="1800" dirty="0"/>
              <a:t> 24i, Zadar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800" dirty="0"/>
              <a:t>Contact information: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800" dirty="0"/>
              <a:t>Email: </a:t>
            </a:r>
            <a:r>
              <a:rPr lang="en-US" sz="1800" u="sng" dirty="0"/>
              <a:t>mcagalj@unizd.hr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87523" y="2780700"/>
            <a:ext cx="3492314" cy="256603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l" defTabSz="755934" rtl="0" eaLnBrk="1" latinLnBrk="0" hangingPunct="1">
              <a:lnSpc>
                <a:spcPct val="85000"/>
              </a:lnSpc>
              <a:spcBef>
                <a:spcPts val="1075"/>
              </a:spcBef>
              <a:buFont typeface="Arial" pitchFamily="34" charset="0"/>
              <a:buNone/>
              <a:defRPr sz="2315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2315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98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offer?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dirty="0"/>
              <a:t>11 days of Summer School</a:t>
            </a:r>
          </a:p>
          <a:p>
            <a:pPr marL="663717" lvl="2" indent="-285750" algn="l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  <a:latin typeface="+mj-lt"/>
              </a:rPr>
              <a:t>Lessons</a:t>
            </a:r>
            <a:endParaRPr lang="hr-HR" sz="1800" i="0" dirty="0">
              <a:solidFill>
                <a:schemeClr val="bg1"/>
              </a:solidFill>
              <a:latin typeface="+mj-lt"/>
            </a:endParaRPr>
          </a:p>
          <a:p>
            <a:pPr marL="663717" lvl="2" indent="-285750" algn="l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  <a:latin typeface="+mj-lt"/>
              </a:rPr>
              <a:t>Seminars</a:t>
            </a:r>
            <a:endParaRPr lang="hr-HR" sz="1800" i="0" dirty="0">
              <a:solidFill>
                <a:schemeClr val="bg1"/>
              </a:solidFill>
              <a:latin typeface="+mj-lt"/>
            </a:endParaRPr>
          </a:p>
          <a:p>
            <a:pPr marL="663717" lvl="2" indent="-285750" algn="l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hr-HR" sz="1800" i="0" dirty="0">
                <a:solidFill>
                  <a:schemeClr val="bg1"/>
                </a:solidFill>
                <a:latin typeface="+mj-lt"/>
              </a:rPr>
              <a:t>W</a:t>
            </a:r>
            <a:r>
              <a:rPr lang="en-US" sz="1800" i="0" dirty="0" err="1">
                <a:solidFill>
                  <a:schemeClr val="bg1"/>
                </a:solidFill>
                <a:latin typeface="+mj-lt"/>
              </a:rPr>
              <a:t>orkshops</a:t>
            </a:r>
            <a:endParaRPr lang="en-US" sz="1800" i="0" dirty="0">
              <a:solidFill>
                <a:schemeClr val="bg1"/>
              </a:solidFill>
              <a:latin typeface="+mj-lt"/>
            </a:endParaRPr>
          </a:p>
          <a:p>
            <a:pPr marL="663717" lvl="2" indent="-285750" algn="l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  <a:latin typeface="+mj-lt"/>
              </a:rPr>
              <a:t>2 field trips </a:t>
            </a:r>
            <a:r>
              <a:rPr lang="hr-HR" sz="1800" i="0" dirty="0" err="1">
                <a:solidFill>
                  <a:schemeClr val="bg1"/>
                </a:solidFill>
                <a:latin typeface="+mj-lt"/>
              </a:rPr>
              <a:t>outside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 </a:t>
            </a:r>
            <a:r>
              <a:rPr lang="hr-HR" sz="1800" i="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hr-HR" sz="1800" i="0" dirty="0">
                <a:solidFill>
                  <a:schemeClr val="bg1"/>
                </a:solidFill>
                <a:latin typeface="+mj-lt"/>
              </a:rPr>
              <a:t> Zadar</a:t>
            </a:r>
          </a:p>
          <a:p>
            <a:pPr marL="663717" lvl="2" indent="-285750" algn="l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  <a:latin typeface="+mj-lt"/>
              </a:rPr>
              <a:t>Zadar city center tour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800" dirty="0"/>
              <a:t>5 ECTS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01C18E2-D951-80B7-7D75-903A40F73D89}"/>
              </a:ext>
            </a:extLst>
          </p:cNvPr>
          <p:cNvSpPr txBox="1">
            <a:spLocks/>
          </p:cNvSpPr>
          <p:nvPr/>
        </p:nvSpPr>
        <p:spPr>
          <a:xfrm>
            <a:off x="4023361" y="2780700"/>
            <a:ext cx="3248791" cy="256520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l" defTabSz="755934" rtl="0" eaLnBrk="1" latinLnBrk="0" hangingPunct="1">
              <a:lnSpc>
                <a:spcPct val="85000"/>
              </a:lnSpc>
              <a:spcBef>
                <a:spcPts val="1075"/>
              </a:spcBef>
              <a:buFont typeface="Arial" pitchFamily="34" charset="0"/>
              <a:buNone/>
              <a:defRPr sz="2315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2315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98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85000"/>
              </a:lnSpc>
              <a:spcBef>
                <a:spcPts val="496"/>
              </a:spcBef>
              <a:buFont typeface="Arial" pitchFamily="34" charset="0"/>
              <a:buNone/>
              <a:defRPr sz="165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hr-H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dirty="0" err="1"/>
              <a:t>Impact</a:t>
            </a:r>
            <a:r>
              <a:rPr lang="hr-HR" sz="1800" dirty="0"/>
              <a:t> </a:t>
            </a:r>
            <a:r>
              <a:rPr lang="hr-HR" sz="1800" dirty="0" err="1"/>
              <a:t>of</a:t>
            </a:r>
            <a:r>
              <a:rPr lang="hr-HR" sz="1800" dirty="0"/>
              <a:t> </a:t>
            </a:r>
            <a:r>
              <a:rPr lang="hr-HR" sz="1800" dirty="0" err="1"/>
              <a:t>climate</a:t>
            </a:r>
            <a:r>
              <a:rPr lang="hr-HR" sz="1800" dirty="0"/>
              <a:t> </a:t>
            </a:r>
            <a:r>
              <a:rPr lang="hr-HR" sz="1800" dirty="0" err="1"/>
              <a:t>change</a:t>
            </a:r>
            <a:r>
              <a:rPr lang="hr-HR" sz="1800" dirty="0"/>
              <a:t> on </a:t>
            </a:r>
            <a:r>
              <a:rPr lang="hr-HR" sz="1800" dirty="0" err="1"/>
              <a:t>spatial</a:t>
            </a:r>
            <a:r>
              <a:rPr lang="hr-HR" sz="1800" dirty="0"/>
              <a:t> development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dirty="0" err="1"/>
              <a:t>Tourism</a:t>
            </a:r>
            <a:r>
              <a:rPr lang="hr-HR" sz="1800" dirty="0"/>
              <a:t> as a </a:t>
            </a:r>
            <a:r>
              <a:rPr lang="hr-HR" sz="1800" dirty="0" err="1"/>
              <a:t>factor</a:t>
            </a:r>
            <a:r>
              <a:rPr lang="hr-HR" sz="1800" dirty="0"/>
              <a:t> </a:t>
            </a:r>
            <a:r>
              <a:rPr lang="hr-HR" sz="1800" dirty="0" err="1"/>
              <a:t>of</a:t>
            </a:r>
            <a:r>
              <a:rPr lang="hr-HR" sz="1800" dirty="0"/>
              <a:t> </a:t>
            </a:r>
            <a:r>
              <a:rPr lang="hr-HR" sz="1800" dirty="0" err="1"/>
              <a:t>pressure</a:t>
            </a:r>
            <a:r>
              <a:rPr lang="hr-HR" sz="1800" dirty="0"/>
              <a:t> on </a:t>
            </a:r>
            <a:r>
              <a:rPr lang="hr-HR" sz="1800" dirty="0" err="1"/>
              <a:t>the</a:t>
            </a:r>
            <a:r>
              <a:rPr lang="hr-HR" sz="1800" dirty="0"/>
              <a:t> </a:t>
            </a:r>
            <a:r>
              <a:rPr lang="hr-HR" sz="1800" dirty="0" err="1"/>
              <a:t>enivronment</a:t>
            </a:r>
            <a:endParaRPr lang="hr-HR" sz="1800" dirty="0"/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dirty="0" err="1"/>
              <a:t>Social</a:t>
            </a:r>
            <a:r>
              <a:rPr lang="hr-HR" sz="1800" dirty="0"/>
              <a:t> </a:t>
            </a:r>
            <a:r>
              <a:rPr lang="hr-HR" sz="1800" dirty="0" err="1"/>
              <a:t>entrepeneurship</a:t>
            </a:r>
            <a:endParaRPr lang="hr-HR" sz="1800" dirty="0"/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sz="1800" dirty="0" err="1"/>
              <a:t>Impact</a:t>
            </a:r>
            <a:r>
              <a:rPr lang="hr-HR" sz="1800" dirty="0"/>
              <a:t> </a:t>
            </a:r>
            <a:r>
              <a:rPr lang="hr-HR" sz="1800" dirty="0" err="1"/>
              <a:t>of</a:t>
            </a:r>
            <a:r>
              <a:rPr lang="hr-HR" sz="1800" dirty="0"/>
              <a:t> </a:t>
            </a:r>
            <a:r>
              <a:rPr lang="hr-HR" sz="1800" dirty="0" err="1"/>
              <a:t>climate</a:t>
            </a:r>
            <a:r>
              <a:rPr lang="hr-HR" sz="1800" dirty="0"/>
              <a:t> </a:t>
            </a:r>
            <a:r>
              <a:rPr lang="hr-HR" sz="1800" dirty="0" err="1"/>
              <a:t>change</a:t>
            </a:r>
            <a:r>
              <a:rPr lang="hr-HR" sz="1800" dirty="0"/>
              <a:t> on </a:t>
            </a:r>
            <a:r>
              <a:rPr lang="hr-HR" sz="1800" dirty="0" err="1"/>
              <a:t>wildlife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9287137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54</TotalTime>
  <Words>123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11th INTERNATIONAL GEOREGNET SUMMER SCHOOL  „Regional development and climate change – geographic perspectives“ 4.09.-15.09.2023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INTERNATIONAL GEOREGNET SUMMER SCHOOL  „Regional development and climate change – geographic perspectives“ 4.09.-15.09.2023</dc:title>
  <dc:creator>mcagalj@unizd.hr</dc:creator>
  <cp:lastModifiedBy>Dell</cp:lastModifiedBy>
  <cp:revision>26</cp:revision>
  <dcterms:created xsi:type="dcterms:W3CDTF">2023-03-14T09:11:30Z</dcterms:created>
  <dcterms:modified xsi:type="dcterms:W3CDTF">2023-03-23T19:03:00Z</dcterms:modified>
</cp:coreProperties>
</file>